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7" r:id="rId2"/>
  </p:sldIdLst>
  <p:sldSz cx="43891200" cy="32918400"/>
  <p:notesSz cx="7010400" cy="92964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AFFA0F-1E04-4A8A-9273-D587D5D4E392}">
  <a:tblStyle styleId="{B6AFFA0F-1E04-4A8A-9273-D587D5D4E39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9DAB2FBC-741B-4774-8CB7-E9F43E21F9E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11720" y="12872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1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>
            <a:noAutofit/>
          </a:bodyPr>
          <a:lstStyle/>
          <a:p>
            <a:pPr>
              <a:buClr>
                <a:srgbClr val="000000"/>
              </a:buClr>
            </a:pPr>
            <a:endParaRPr lang="en-US" smtClean="0"/>
          </a:p>
          <a:p>
            <a:pPr lvl="1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2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3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4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5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6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7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8"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842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noAutofit/>
          </a:bodyPr>
          <a:lstStyle/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Kill abstract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to sans serif font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title bigger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title background white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full names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 script to associate names with correct department 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color: make it dark green, make writing on white background and writing in black/dark green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columns!!!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pictures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Bold titles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 can be 12pt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Acknowledgements can be 16pt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Everything else is 18-24pt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Titles don’t need to be bigger than 36pt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circles from the arrowhead diagram, group the related labels together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menu bar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Testing/error handling – sample error (we don’t crash with errors!)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Mouseovers for edges screenshot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13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3291839" y="10226042"/>
            <a:ext cx="37307518" cy="7056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583678" y="18653759"/>
            <a:ext cx="30723838" cy="8412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2403546" marR="0" indent="-3245" algn="ctr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4807092" marR="0" indent="-6491" algn="ctr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7210638" marR="0" indent="-9738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9614184" marR="0" indent="-283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12017731" marR="0" indent="-353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6pPr>
            <a:lvl7pPr marL="14421276" marR="0" indent="-6776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7pPr>
            <a:lvl8pPr marL="16824824" marR="0" indent="-10024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8pPr>
            <a:lvl9pPr marL="19228368" marR="0" indent="-567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193852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22311359" y="7680963"/>
            <a:ext cx="193852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194558" y="7368542"/>
            <a:ext cx="19392903" cy="3070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2194558" y="10439400"/>
            <a:ext cx="19392903" cy="18966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22296123" y="7368542"/>
            <a:ext cx="19400519" cy="3070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22296123" y="10439400"/>
            <a:ext cx="19400519" cy="18966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194564" y="1310640"/>
            <a:ext cx="14439903" cy="5577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7160240" y="1310641"/>
            <a:ext cx="24536398" cy="28094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2194564" y="6888482"/>
            <a:ext cx="14439903" cy="22517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8602982" y="23042881"/>
            <a:ext cx="26334720" cy="2720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8602982" y="2941317"/>
            <a:ext cx="26334720" cy="1975104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8602982" y="25763223"/>
            <a:ext cx="26334720" cy="3863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11083289" y="-1207766"/>
            <a:ext cx="21724621" cy="39502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indent="-558058" algn="l" rtl="0">
              <a:spcBef>
                <a:spcPts val="336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3905762" indent="-400561" algn="l" rtl="0">
              <a:spcBef>
                <a:spcPts val="294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6008865" indent="-230365" algn="l" rtl="0">
              <a:spcBef>
                <a:spcPts val="252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8412411" indent="-373311" algn="l" rtl="0">
              <a:spcBef>
                <a:spcPts val="21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0815958" indent="-363857" algn="l" rtl="0">
              <a:spcBef>
                <a:spcPts val="21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13219505" indent="-367104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15623049" indent="-370349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18026596" indent="-373595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0430142" indent="-364142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22715220" y="10424165"/>
            <a:ext cx="28087320" cy="9875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2598420" y="914403"/>
            <a:ext cx="28087320" cy="28895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indent="-558058" algn="l" rtl="0">
              <a:spcBef>
                <a:spcPts val="336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3905762" indent="-400561" algn="l" rtl="0">
              <a:spcBef>
                <a:spcPts val="294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6008865" indent="-230365" algn="l" rtl="0">
              <a:spcBef>
                <a:spcPts val="252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8412411" indent="-373311" algn="l" rtl="0">
              <a:spcBef>
                <a:spcPts val="21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0815958" indent="-363857" algn="l" rtl="0">
              <a:spcBef>
                <a:spcPts val="21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13219505" indent="-367104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15623049" indent="-370349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18026596" indent="-373595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0430142" indent="-364142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395020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marR="0" indent="-558058" algn="l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3905762" marR="0" indent="-400561" algn="l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6008865" marR="0" indent="-230365" algn="l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8412411" marR="0" indent="-373311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10815958" marR="0" indent="-363857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13219505" marR="0" indent="-367104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6pPr>
            <a:lvl7pPr marL="15623049" marR="0" indent="-370349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7pPr>
            <a:lvl8pPr marL="18026596" marR="0" indent="-373595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8pPr>
            <a:lvl9pPr marL="20430142" marR="0" indent="-364142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hyperlink" Target="http://kdahlquist.github.io/GRNmap/" TargetMode="External"/><Relationship Id="rId20" Type="http://schemas.openxmlformats.org/officeDocument/2006/relationships/image" Target="../media/image15.png"/><Relationship Id="rId21" Type="http://schemas.openxmlformats.org/officeDocument/2006/relationships/image" Target="../media/image16.png"/><Relationship Id="rId22" Type="http://schemas.openxmlformats.org/officeDocument/2006/relationships/image" Target="../media/image17.png"/><Relationship Id="rId23" Type="http://schemas.openxmlformats.org/officeDocument/2006/relationships/image" Target="../media/image18.tiff"/><Relationship Id="rId24" Type="http://schemas.openxmlformats.org/officeDocument/2006/relationships/image" Target="../media/image19.tiff"/><Relationship Id="rId25" Type="http://schemas.openxmlformats.org/officeDocument/2006/relationships/image" Target="../media/image20.tiff"/><Relationship Id="rId26" Type="http://schemas.openxmlformats.org/officeDocument/2006/relationships/image" Target="../media/image21.png"/><Relationship Id="rId27" Type="http://schemas.openxmlformats.org/officeDocument/2006/relationships/image" Target="../media/image22.png"/><Relationship Id="rId10" Type="http://schemas.openxmlformats.org/officeDocument/2006/relationships/hyperlink" Target="http://nodejs.org/" TargetMode="External"/><Relationship Id="rId11" Type="http://schemas.openxmlformats.org/officeDocument/2006/relationships/hyperlink" Target="http://mochajs.org/" TargetMode="External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4" Type="http://schemas.openxmlformats.org/officeDocument/2006/relationships/image" Target="../media/image9.png"/><Relationship Id="rId15" Type="http://schemas.openxmlformats.org/officeDocument/2006/relationships/image" Target="../media/image10.png"/><Relationship Id="rId16" Type="http://schemas.openxmlformats.org/officeDocument/2006/relationships/image" Target="../media/image11.jpg"/><Relationship Id="rId17" Type="http://schemas.openxmlformats.org/officeDocument/2006/relationships/image" Target="../media/image12.png"/><Relationship Id="rId18" Type="http://schemas.openxmlformats.org/officeDocument/2006/relationships/image" Target="../media/image13.png"/><Relationship Id="rId1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7C00"/>
            </a:gs>
            <a:gs pos="1000">
              <a:srgbClr val="017C00"/>
            </a:gs>
            <a:gs pos="99000">
              <a:srgbClr val="003700"/>
            </a:gs>
            <a:gs pos="100000">
              <a:srgbClr val="003700"/>
            </a:gs>
          </a:gsLst>
          <a:lin ang="540000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730112" y="706082"/>
            <a:ext cx="42736498" cy="496809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80700" tIns="240350" rIns="480700" bIns="2403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9000" b="0" i="0" u="none" strike="noStrike" cap="none" baseline="0" smtClean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</a:t>
            </a:r>
            <a:r>
              <a:rPr lang="en-US" sz="9000" b="0" i="0" u="none" strike="noStrike" cap="none" smtClean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ew </a:t>
            </a:r>
            <a:r>
              <a:rPr lang="en-US" sz="9000" b="0" i="0" u="none" strike="noStrike" cap="none" dirty="0" smtClean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features improve </a:t>
            </a:r>
            <a:r>
              <a:rPr lang="en-US" sz="9000" b="0" i="0" u="none" strike="noStrike" cap="none" dirty="0" err="1" smtClean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9000" dirty="0" smtClean="0">
                <a:solidFill>
                  <a:srgbClr val="014D00"/>
                </a:solidFill>
              </a:rPr>
              <a:t>: a </a:t>
            </a:r>
            <a:r>
              <a:rPr lang="en-US" sz="9000" smtClean="0">
                <a:solidFill>
                  <a:srgbClr val="014D00"/>
                </a:solidFill>
              </a:rPr>
              <a:t>web application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9000" smtClean="0">
                <a:solidFill>
                  <a:srgbClr val="014D00"/>
                </a:solidFill>
              </a:rPr>
              <a:t>for </a:t>
            </a:r>
            <a:r>
              <a:rPr lang="en-US" sz="9000" dirty="0" smtClean="0">
                <a:solidFill>
                  <a:srgbClr val="014D00"/>
                </a:solidFill>
              </a:rPr>
              <a:t>visualizing models of gene regulatory networks</a:t>
            </a:r>
            <a:endParaRPr lang="en-US" sz="9000" b="0" i="0" u="none" strike="noStrike" cap="none" baseline="0" dirty="0">
              <a:solidFill>
                <a:srgbClr val="014D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 dirty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Anindita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Varshneya</a:t>
            </a:r>
            <a:r>
              <a:rPr lang="en-US" sz="40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*, Mihir Samdarshi*, Nicole 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A. Anguiano</a:t>
            </a:r>
            <a:r>
              <a:rPr lang="en-US" sz="40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**, Yeon-Soo 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Shin</a:t>
            </a:r>
            <a:r>
              <a:rPr lang="en-US" sz="40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**, John David N. Dionisio**, Kam D. Dahlquist*</a:t>
            </a:r>
            <a:endParaRPr lang="en-US" sz="4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lvl="0" algn="ct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Department of Biology, </a:t>
            </a:r>
            <a:r>
              <a:rPr lang="en-US" sz="3200" dirty="0" smtClean="0">
                <a:solidFill>
                  <a:schemeClr val="dk1"/>
                </a:solidFill>
              </a:rPr>
              <a:t>**Department </a:t>
            </a:r>
            <a:r>
              <a:rPr lang="en-US" sz="3200" dirty="0">
                <a:solidFill>
                  <a:schemeClr val="dk1"/>
                </a:solidFill>
              </a:rPr>
              <a:t>of Electrical Engineering and </a:t>
            </a:r>
            <a:r>
              <a:rPr lang="en-US" sz="3200">
                <a:solidFill>
                  <a:schemeClr val="dk1"/>
                </a:solidFill>
              </a:rPr>
              <a:t>Computer </a:t>
            </a:r>
            <a:r>
              <a:rPr lang="en-US" sz="3200" smtClean="0">
                <a:solidFill>
                  <a:schemeClr val="dk1"/>
                </a:solidFill>
              </a:rPr>
              <a:t>Science,</a:t>
            </a:r>
            <a:r>
              <a:rPr lang="en-US" sz="3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3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Loyola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Marymount University, 1 LMU Drive, Los Angeles, CA 90045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3800" b="0" i="0" u="none" strike="noStrike" cap="none" baseline="0" dirty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http://dondi.github.io/GRNsight/</a:t>
            </a: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82061" y="1314415"/>
            <a:ext cx="4366973" cy="219416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90"/>
          <p:cNvSpPr/>
          <p:nvPr/>
        </p:nvSpPr>
        <p:spPr>
          <a:xfrm>
            <a:off x="835487" y="7331101"/>
            <a:ext cx="9754536" cy="92806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central dogma of molecular biology describes the flow of information in a cell during gene expression from DNA to RNA to protein.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Transcription factors control gene expression by binding to regulatory DNA sequences.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Activators increase gene expression.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Repressors decrease gene expression.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Transcription factors are themselves proteins encoded by genes.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                </a:t>
            </a: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Freeman (2002)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 regulatory network (GRN) consists of genes, transcription factors, and the regulatory connections between them, which govern the level of expression of mRNA and proteins from those genes.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Each node represents the gene, the mRNA, and the protein expressed from the gene.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Each edge represents a regulatory relationship.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All the nodes are transcription factors themselves.</a:t>
            </a:r>
          </a:p>
        </p:txBody>
      </p:sp>
      <p:sp>
        <p:nvSpPr>
          <p:cNvPr id="58" name="Shape 91"/>
          <p:cNvSpPr/>
          <p:nvPr/>
        </p:nvSpPr>
        <p:spPr>
          <a:xfrm>
            <a:off x="1752540" y="11938630"/>
            <a:ext cx="191585" cy="248205"/>
          </a:xfrm>
          <a:prstGeom prst="rect">
            <a:avLst/>
          </a:prstGeom>
          <a:solidFill>
            <a:schemeClr val="lt1"/>
          </a:solidFill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5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60" name="Shape 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8913" y="13241592"/>
            <a:ext cx="5616845" cy="2066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117"/>
          <p:cNvPicPr preferRelativeResize="0"/>
          <p:nvPr/>
        </p:nvPicPr>
        <p:blipFill rotWithShape="1">
          <a:blip r:embed="rId5">
            <a:alphaModFix/>
          </a:blip>
          <a:srcRect r="10182"/>
          <a:stretch/>
        </p:blipFill>
        <p:spPr>
          <a:xfrm>
            <a:off x="1680858" y="9864558"/>
            <a:ext cx="2490747" cy="208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18"/>
          <p:cNvPicPr preferRelativeResize="0"/>
          <p:nvPr/>
        </p:nvPicPr>
        <p:blipFill rotWithShape="1">
          <a:blip r:embed="rId6">
            <a:alphaModFix/>
          </a:blip>
          <a:srcRect l="27345" t="34020" b="29849"/>
          <a:stretch/>
        </p:blipFill>
        <p:spPr>
          <a:xfrm>
            <a:off x="4758346" y="10016030"/>
            <a:ext cx="5101933" cy="190324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92"/>
          <p:cNvSpPr txBox="1"/>
          <p:nvPr/>
        </p:nvSpPr>
        <p:spPr>
          <a:xfrm>
            <a:off x="835487" y="18196790"/>
            <a:ext cx="9754534" cy="99917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MATLAB model is available at http://kdahlquist.github.io/GRNmap/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GRNmap</a:t>
            </a: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is a differential equations model of the changes in gene expression over time for a gene </a:t>
            </a:r>
            <a:r>
              <a:rPr lang="en-US" sz="2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regulatory 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network (Dahlquist et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al. 2015)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  <a:endParaRPr lang="en-US" sz="22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Each gene (node) in the network has an equation.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parameters in the model are estimated from laboratory data.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weight parameter, </a:t>
            </a:r>
            <a:r>
              <a:rPr lang="en-US" sz="2200" b="0" i="1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, gives the direction (activation or repression) and magnitude of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regulatory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relationship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 smtClean="0">
                <a:solidFill>
                  <a:schemeClr val="dk1"/>
                </a:solidFill>
              </a:rPr>
              <a:t>GRNmap</a:t>
            </a:r>
            <a:r>
              <a:rPr lang="en-US" sz="2200" dirty="0" smtClean="0">
                <a:solidFill>
                  <a:schemeClr val="dk1"/>
                </a:solidFill>
              </a:rPr>
              <a:t> produces an Excel spreadsheet with an adjacency matrix representing the network.</a:t>
            </a: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94"/>
          <p:cNvSpPr/>
          <p:nvPr/>
        </p:nvSpPr>
        <p:spPr>
          <a:xfrm>
            <a:off x="835483" y="28470371"/>
            <a:ext cx="9754534" cy="107892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17C00"/>
              </a:buClr>
              <a:buSzPct val="25000"/>
            </a:pPr>
            <a:r>
              <a:rPr lang="en-US" sz="3600" b="0" i="0" u="none" strike="noStrike" cap="none" baseline="0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Accepts</a:t>
            </a:r>
            <a:r>
              <a:rPr lang="en-US" sz="3600" b="0" i="0" u="none" strike="noStrike" cap="none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Microsoft </a:t>
            </a:r>
            <a:r>
              <a:rPr lang="en-US" sz="3600" dirty="0" smtClean="0">
                <a:solidFill>
                  <a:srgbClr val="017C00"/>
                </a:solidFill>
              </a:rPr>
              <a:t>Excel, SIF, and </a:t>
            </a:r>
            <a:r>
              <a:rPr lang="en-US" sz="3600" dirty="0" err="1" smtClean="0">
                <a:solidFill>
                  <a:srgbClr val="017C00"/>
                </a:solidFill>
              </a:rPr>
              <a:t>GraphML</a:t>
            </a:r>
            <a:r>
              <a:rPr lang="en-US" sz="3600" dirty="0" smtClean="0">
                <a:solidFill>
                  <a:srgbClr val="017C00"/>
                </a:solidFill>
              </a:rPr>
              <a:t> Files </a:t>
            </a:r>
            <a:r>
              <a:rPr lang="en-US" sz="3600" dirty="0">
                <a:solidFill>
                  <a:srgbClr val="017C00"/>
                </a:solidFill>
              </a:rPr>
              <a:t>in </a:t>
            </a:r>
            <a:r>
              <a:rPr lang="en-US" sz="3600" b="0" i="0" u="none" strike="noStrike" cap="none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Proper Format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95"/>
          <p:cNvSpPr/>
          <p:nvPr/>
        </p:nvSpPr>
        <p:spPr>
          <a:xfrm>
            <a:off x="835486" y="29546688"/>
            <a:ext cx="9754534" cy="25381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Excel workbooks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need a “network”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sheet (for unweighted graphs) or a “</a:t>
            </a:r>
            <a:r>
              <a:rPr lang="en-US" sz="22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network_optimized_weights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” sheet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(for</a:t>
            </a:r>
            <a:r>
              <a:rPr lang="en-US" sz="2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weighted graphs). </a:t>
            </a:r>
            <a:r>
              <a:rPr lang="en-US" sz="2200" baseline="0" dirty="0" smtClean="0">
                <a:solidFill>
                  <a:schemeClr val="dk1"/>
                </a:solidFill>
              </a:rPr>
              <a:t>The</a:t>
            </a:r>
            <a:r>
              <a:rPr lang="en-US" sz="2200" dirty="0" smtClean="0">
                <a:solidFill>
                  <a:schemeClr val="dk1"/>
                </a:solidFill>
              </a:rPr>
              <a:t> adjacency matrix can be </a:t>
            </a:r>
            <a:r>
              <a:rPr lang="en-US" sz="2200" dirty="0" smtClean="0">
                <a:solidFill>
                  <a:schemeClr val="dk1"/>
                </a:solidFill>
                <a:rtl val="0"/>
              </a:rPr>
              <a:t>symmetrical or asymmetrical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 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GRNmap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input and output workbooks are accepted without adjustment.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Adjacency matrices generated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from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other databases,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such as </a:t>
            </a:r>
            <a:r>
              <a:rPr lang="en-US" sz="2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YEASTRACT (</a:t>
            </a:r>
            <a:r>
              <a:rPr lang="en-US" sz="2200"/>
              <a:t>Teixeira</a:t>
            </a:r>
            <a:r>
              <a:rPr lang="en-US" sz="2400"/>
              <a:t> </a:t>
            </a:r>
            <a:r>
              <a:rPr lang="en-US" sz="2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et </a:t>
            </a:r>
            <a:r>
              <a:rPr lang="en-US" sz="2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al., 2014)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,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can be used with some modification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smtClean="0">
                <a:solidFill>
                  <a:schemeClr val="dk1"/>
                </a:solidFill>
              </a:rPr>
              <a:t>A new feature allows SIF </a:t>
            </a:r>
            <a:r>
              <a:rPr lang="en-US" sz="2200" dirty="0" smtClean="0">
                <a:solidFill>
                  <a:schemeClr val="dk1"/>
                </a:solidFill>
              </a:rPr>
              <a:t>and </a:t>
            </a:r>
            <a:r>
              <a:rPr lang="en-US" sz="2200" err="1" smtClean="0">
                <a:solidFill>
                  <a:schemeClr val="dk1"/>
                </a:solidFill>
              </a:rPr>
              <a:t>GraphML</a:t>
            </a:r>
            <a:r>
              <a:rPr lang="en-US" sz="2200" smtClean="0">
                <a:solidFill>
                  <a:schemeClr val="dk1"/>
                </a:solidFill>
              </a:rPr>
              <a:t> files uploads </a:t>
            </a:r>
            <a:r>
              <a:rPr lang="en-US" sz="2200" dirty="0" smtClean="0">
                <a:solidFill>
                  <a:schemeClr val="dk1"/>
                </a:solidFill>
              </a:rPr>
              <a:t>without modification.</a:t>
            </a:r>
            <a:endParaRPr lang="en-US" sz="22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7" name="Shape 115"/>
          <p:cNvPicPr preferRelativeResize="0"/>
          <p:nvPr/>
        </p:nvPicPr>
        <p:blipFill rotWithShape="1">
          <a:blip r:embed="rId7">
            <a:alphaModFix/>
          </a:blip>
          <a:srcRect l="8866" t="1807" r="7142" b="3158"/>
          <a:stretch/>
        </p:blipFill>
        <p:spPr>
          <a:xfrm>
            <a:off x="7110925" y="18714685"/>
            <a:ext cx="1701200" cy="173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6580" y="18796206"/>
            <a:ext cx="4229100" cy="1663700"/>
          </a:xfrm>
          <a:prstGeom prst="rect">
            <a:avLst/>
          </a:prstGeom>
        </p:spPr>
      </p:pic>
      <p:sp>
        <p:nvSpPr>
          <p:cNvPr id="69" name="Shape 100"/>
          <p:cNvSpPr/>
          <p:nvPr/>
        </p:nvSpPr>
        <p:spPr>
          <a:xfrm>
            <a:off x="33111484" y="18213081"/>
            <a:ext cx="9921300" cy="928674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Future Directions</a:t>
            </a:r>
          </a:p>
        </p:txBody>
      </p:sp>
      <p:sp>
        <p:nvSpPr>
          <p:cNvPr id="70" name="Shape 101"/>
          <p:cNvSpPr/>
          <p:nvPr/>
        </p:nvSpPr>
        <p:spPr>
          <a:xfrm>
            <a:off x="33108402" y="25637993"/>
            <a:ext cx="9924299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Acknowledgments</a:t>
            </a:r>
          </a:p>
        </p:txBody>
      </p:sp>
      <p:sp>
        <p:nvSpPr>
          <p:cNvPr id="71" name="Shape 102"/>
          <p:cNvSpPr/>
          <p:nvPr/>
        </p:nvSpPr>
        <p:spPr>
          <a:xfrm>
            <a:off x="33111468" y="28453156"/>
            <a:ext cx="9921300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References</a:t>
            </a:r>
          </a:p>
        </p:txBody>
      </p:sp>
      <p:sp>
        <p:nvSpPr>
          <p:cNvPr id="72" name="Shape 103"/>
          <p:cNvSpPr/>
          <p:nvPr/>
        </p:nvSpPr>
        <p:spPr>
          <a:xfrm>
            <a:off x="33116175" y="19100491"/>
            <a:ext cx="9921300" cy="18521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Further expand and refine the unit testing </a:t>
            </a:r>
            <a:r>
              <a:rPr lang="en-US" sz="2200" smtClean="0">
                <a:solidFill>
                  <a:schemeClr val="dk1"/>
                </a:solidFill>
              </a:rPr>
              <a:t>framework.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smtClean="0">
                <a:solidFill>
                  <a:schemeClr val="dk1"/>
                </a:solidFill>
              </a:rPr>
              <a:t>Allow users to set edge thickness normalization values so that different graphs can be compared on the same scale.</a:t>
            </a:r>
            <a:endParaRPr lang="en-US" sz="2200" dirty="0" smtClean="0">
              <a:solidFill>
                <a:schemeClr val="dk1"/>
              </a:solidFill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Calculate and </a:t>
            </a:r>
            <a:r>
              <a:rPr lang="en-US" sz="2200" smtClean="0">
                <a:solidFill>
                  <a:schemeClr val="dk1"/>
                </a:solidFill>
              </a:rPr>
              <a:t>present graph statistics, such as betweenness centrality.</a:t>
            </a:r>
            <a:endParaRPr lang="en-US" sz="2200" dirty="0">
              <a:solidFill>
                <a:schemeClr val="dk1"/>
              </a:solidFill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Add new graph layout options.</a:t>
            </a:r>
            <a:endParaRPr lang="en-US"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5" name="Shape 111"/>
          <p:cNvSpPr/>
          <p:nvPr/>
        </p:nvSpPr>
        <p:spPr>
          <a:xfrm>
            <a:off x="33108415" y="26573097"/>
            <a:ext cx="9921300" cy="1490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work is partially supported by NSF award 0921038 </a:t>
            </a:r>
            <a:r>
              <a:rPr lang="en-US" sz="2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K.D.D., B.G.F.),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 Kadner-Pitts Research Grant (K.D.D.), 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</a:t>
            </a: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Loyola Marymount University Rains Research Assistant Program </a:t>
            </a:r>
            <a:r>
              <a:rPr lang="en-US" sz="2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N.A.A.),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2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and the Loyola Marymount University Summer Undergraduate Research Program 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(A.V.).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endParaRPr lang="en-US" sz="22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6" name="Shape 112"/>
          <p:cNvSpPr/>
          <p:nvPr/>
        </p:nvSpPr>
        <p:spPr>
          <a:xfrm>
            <a:off x="33114750" y="29338000"/>
            <a:ext cx="9921300" cy="28846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/>
              <a:t>Chai: http://</a:t>
            </a:r>
            <a:r>
              <a:rPr lang="en-US" dirty="0" err="1"/>
              <a:t>chaijs.com</a:t>
            </a:r>
            <a:r>
              <a:rPr lang="en-US" dirty="0" smtClean="0"/>
              <a:t>/</a:t>
            </a:r>
            <a:endParaRPr lang="en-US" b="0" i="0" u="none" strike="noStrike" cap="none" baseline="0" dirty="0" smtClean="0">
              <a:solidFill>
                <a:srgbClr val="000000"/>
              </a:solidFill>
              <a:sym typeface="Arial"/>
              <a:rtl val="0"/>
            </a:endParaRP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/>
              <a:t>Dahlquist, K.D., Fitzpatrick, B.G., Camacho, E.T., Entzminger, S.D., and Wanner, N.C. (2015) Parameter Estimation for Gene Regulatory Networks from Microarray Data: Cold Shock Response in Saccharomyces cerevisiae. </a:t>
            </a:r>
            <a:r>
              <a:rPr lang="en-US" i="1"/>
              <a:t>Bulletin of Mathematical Biology</a:t>
            </a:r>
            <a:r>
              <a:rPr lang="en-US"/>
              <a:t>, </a:t>
            </a:r>
            <a:r>
              <a:rPr lang="en-US" i="1"/>
              <a:t>77</a:t>
            </a:r>
            <a:r>
              <a:rPr lang="en-US"/>
              <a:t>(8), 1457-1492</a:t>
            </a:r>
            <a:r>
              <a:rPr lang="en-US" smtClean="0"/>
              <a:t>, </a:t>
            </a:r>
            <a:r>
              <a:rPr lang="en-US"/>
              <a:t>DOI: </a:t>
            </a:r>
            <a:r>
              <a:rPr lang="en-US" smtClean="0"/>
              <a:t>10.1007/s11538-015-0092-6</a:t>
            </a:r>
            <a:endParaRPr lang="en-US" b="0" i="0" u="none" strike="noStrike" cap="none" baseline="0" smtClean="0">
              <a:solidFill>
                <a:srgbClr val="000000"/>
              </a:solidFill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smtClean="0">
                <a:solidFill>
                  <a:srgbClr val="000000"/>
                </a:solidFill>
                <a:sym typeface="Arial"/>
                <a:rtl val="0"/>
              </a:rPr>
              <a:t>D3.js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: http://d3js.org/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Express Framework: http://</a:t>
            </a:r>
            <a:r>
              <a:rPr lang="en-US" b="0" i="0" u="none" strike="noStrike" cap="none" baseline="0" dirty="0" err="1">
                <a:solidFill>
                  <a:srgbClr val="000000"/>
                </a:solidFill>
                <a:sym typeface="Arial"/>
                <a:rtl val="0"/>
              </a:rPr>
              <a:t>expressjs.com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/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Freeman, S. (2002) Biological Science. Upper Saddle River, New Jersey: Prentice Hall.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err="1">
                <a:solidFill>
                  <a:srgbClr val="000000"/>
                </a:solidFill>
                <a:sym typeface="Arial"/>
                <a:rtl val="0"/>
              </a:rPr>
              <a:t>GRNmap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: 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hlinkClick r:id="rId9"/>
                <a:rtl val="0"/>
              </a:rPr>
              <a:t>http://</a:t>
            </a:r>
            <a:r>
              <a:rPr lang="en-US" b="0" i="0" u="none" strike="noStrike" cap="none" baseline="0" dirty="0" err="1">
                <a:solidFill>
                  <a:srgbClr val="000000"/>
                </a:solidFill>
                <a:sym typeface="Arial"/>
                <a:hlinkClick r:id="rId9"/>
                <a:rtl val="0"/>
              </a:rPr>
              <a:t>kdahlquist.github.io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hlinkClick r:id="rId9"/>
                <a:rtl val="0"/>
              </a:rPr>
              <a:t>/</a:t>
            </a:r>
            <a:r>
              <a:rPr lang="en-US" b="0" i="0" u="none" strike="noStrike" cap="none" baseline="0" dirty="0" err="1">
                <a:solidFill>
                  <a:srgbClr val="000000"/>
                </a:solidFill>
                <a:sym typeface="Arial"/>
                <a:hlinkClick r:id="rId9"/>
                <a:rtl val="0"/>
              </a:rPr>
              <a:t>GRNmap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hlinkClick r:id="rId9"/>
                <a:rtl val="0"/>
              </a:rPr>
              <a:t>/</a:t>
            </a:r>
            <a:endParaRPr lang="en-US" b="0" i="0" u="none" strike="noStrike" cap="none" baseline="0" dirty="0">
              <a:solidFill>
                <a:srgbClr val="000000"/>
              </a:solidFill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 err="1">
                <a:rtl val="0"/>
              </a:rPr>
              <a:t>n</a:t>
            </a:r>
            <a:r>
              <a:rPr lang="en-US" b="0" i="0" u="none" strike="noStrike" cap="none" baseline="0" smtClean="0">
                <a:solidFill>
                  <a:srgbClr val="000000"/>
                </a:solidFill>
                <a:sym typeface="Arial"/>
                <a:rtl val="0"/>
              </a:rPr>
              <a:t>ode.js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: </a:t>
            </a:r>
            <a:r>
              <a:rPr lang="en-US" b="0" i="0" u="none" strike="noStrike" cap="none" baseline="0" dirty="0">
                <a:solidFill>
                  <a:srgbClr val="000000"/>
                </a:solidFill>
                <a:sym typeface="Arial"/>
                <a:hlinkClick r:id="rId10"/>
                <a:rtl val="0"/>
              </a:rPr>
              <a:t>http://nodejs.org</a:t>
            </a:r>
            <a:r>
              <a:rPr lang="en-US" b="0" i="0" u="none" strike="noStrike" cap="none" baseline="0" dirty="0" smtClean="0">
                <a:solidFill>
                  <a:srgbClr val="000000"/>
                </a:solidFill>
                <a:sym typeface="Arial"/>
                <a:hlinkClick r:id="rId10"/>
                <a:rtl val="0"/>
              </a:rPr>
              <a:t>/</a:t>
            </a:r>
            <a:endParaRPr lang="en-US" dirty="0"/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 smtClean="0"/>
              <a:t>Mocha: </a:t>
            </a:r>
            <a:r>
              <a:rPr lang="en-US" dirty="0" smtClean="0">
                <a:hlinkClick r:id="rId11"/>
              </a:rPr>
              <a:t>http://mochajs.org/</a:t>
            </a:r>
            <a:endParaRPr lang="en-US" dirty="0" smtClean="0"/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/>
              <a:t>Teixeira, M. C., Monteiro, P. T., Guerreiro, J. F., Gonçalves, J. P., Mira, N. P., dos Santos, S. C., ... &amp; Madeira, S. C. (2014). The YEASTRACT database: an upgraded information system for the analysis of gene and genomic transcription regulation in Saccharomyces cerevisiae. </a:t>
            </a:r>
            <a:r>
              <a:rPr lang="en-US" i="1"/>
              <a:t>Nucleic </a:t>
            </a:r>
            <a:r>
              <a:rPr lang="en-US" i="1" smtClean="0"/>
              <a:t>Acids Research</a:t>
            </a:r>
            <a:r>
              <a:rPr lang="en-US"/>
              <a:t>, </a:t>
            </a:r>
            <a:r>
              <a:rPr lang="en-US" i="1"/>
              <a:t>42</a:t>
            </a:r>
            <a:r>
              <a:rPr lang="en-US"/>
              <a:t>(D1), </a:t>
            </a:r>
            <a:r>
              <a:rPr lang="en-US" smtClean="0"/>
              <a:t>D161-D166, DOI: </a:t>
            </a:r>
            <a:r>
              <a:rPr lang="en-US"/>
              <a:t>10.1093/nar/gkt1015</a:t>
            </a:r>
            <a:endParaRPr lang="en-US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Font typeface="Arial"/>
              <a:buNone/>
            </a:pPr>
            <a:endParaRPr sz="1700" b="0" i="0" u="none" strike="noStrike" cap="none" baseline="0" dirty="0">
              <a:solidFill>
                <a:srgbClr val="003700"/>
              </a:solidFill>
              <a:sym typeface="Arial"/>
              <a:rtl val="0"/>
            </a:endParaRPr>
          </a:p>
        </p:txBody>
      </p:sp>
      <p:sp>
        <p:nvSpPr>
          <p:cNvPr id="81" name="Shape 108"/>
          <p:cNvSpPr/>
          <p:nvPr/>
        </p:nvSpPr>
        <p:spPr>
          <a:xfrm>
            <a:off x="22169519" y="19141755"/>
            <a:ext cx="9918560" cy="935205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Unit Testing Framework Was Optimized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2" name="Shape 109"/>
          <p:cNvSpPr/>
          <p:nvPr/>
        </p:nvSpPr>
        <p:spPr>
          <a:xfrm>
            <a:off x="22180670" y="20076959"/>
            <a:ext cx="9918560" cy="120079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smtClean="0">
                <a:solidFill>
                  <a:schemeClr val="dk1"/>
                </a:solidFill>
              </a:rPr>
              <a:t>Mocha and Chai JavaScript testing Framework Implemented</a:t>
            </a:r>
            <a:endParaRPr lang="en-US" sz="2200" b="1" dirty="0">
              <a:solidFill>
                <a:schemeClr val="dk1"/>
              </a:solidFill>
            </a:endParaRP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The unit </a:t>
            </a:r>
            <a:r>
              <a:rPr lang="en-US" sz="2200" smtClean="0"/>
              <a:t>testing framework </a:t>
            </a:r>
            <a:r>
              <a:rPr lang="en-US" sz="2200" dirty="0" smtClean="0"/>
              <a:t>consists of 161 passing tests covering </a:t>
            </a:r>
            <a:r>
              <a:rPr lang="en-US" sz="2200" smtClean="0"/>
              <a:t>over </a:t>
            </a:r>
          </a:p>
          <a:p>
            <a:pPr lvl="0">
              <a:buClr>
                <a:srgbClr val="000000"/>
              </a:buClr>
              <a:buSzPct val="100000"/>
            </a:pPr>
            <a:r>
              <a:rPr lang="en-US" sz="2200" smtClean="0"/>
              <a:t>   500 test files.</a:t>
            </a:r>
            <a:endParaRPr lang="en-US" sz="2200" dirty="0" smtClean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smtClean="0"/>
              <a:t>The </a:t>
            </a:r>
            <a:r>
              <a:rPr lang="en-US" sz="2200" dirty="0" smtClean="0"/>
              <a:t>addition </a:t>
            </a:r>
            <a:r>
              <a:rPr lang="en-US" sz="2200" smtClean="0"/>
              <a:t>of SIF and GraphML file format options besides the existing Excel imports, required re-organization </a:t>
            </a:r>
            <a:r>
              <a:rPr lang="en-US" sz="2200" dirty="0" smtClean="0"/>
              <a:t>of the testing framework.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Testing is now split </a:t>
            </a:r>
            <a:r>
              <a:rPr lang="en-US" sz="2200" smtClean="0"/>
              <a:t>into two </a:t>
            </a:r>
            <a:r>
              <a:rPr lang="en-US" sz="2200" dirty="0" smtClean="0"/>
              <a:t>different </a:t>
            </a:r>
            <a:r>
              <a:rPr lang="en-US" sz="2200" smtClean="0"/>
              <a:t>test groups, </a:t>
            </a:r>
            <a:r>
              <a:rPr lang="en-US" sz="2200" dirty="0" smtClean="0"/>
              <a:t>with “semantic” tests being file-format independent, and individualized “syntactic” tests being based on the different file formats.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Errors found in the “semantic” checker test are generally considered fatal, whereas most of the “syntactic” checker tests return warnings.</a:t>
            </a:r>
          </a:p>
        </p:txBody>
      </p:sp>
      <p:sp>
        <p:nvSpPr>
          <p:cNvPr id="137" name="Shape 99"/>
          <p:cNvSpPr/>
          <p:nvPr/>
        </p:nvSpPr>
        <p:spPr>
          <a:xfrm>
            <a:off x="835484" y="6162935"/>
            <a:ext cx="9754540" cy="1194134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 Regulatory</a:t>
            </a:r>
            <a:r>
              <a:rPr lang="en-US" sz="3600" b="0" i="0" u="none" strike="noStrike" cap="none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Networks Can Be Illustrated by Directed Graphs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38" name="Shape 99"/>
          <p:cNvSpPr/>
          <p:nvPr/>
        </p:nvSpPr>
        <p:spPr>
          <a:xfrm>
            <a:off x="835483" y="16930985"/>
            <a:ext cx="9754541" cy="1265805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GRNmap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: Gene Regulatory Network Modeling and Parameter Estimation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0" name="Shape 87"/>
          <p:cNvSpPr/>
          <p:nvPr/>
        </p:nvSpPr>
        <p:spPr>
          <a:xfrm>
            <a:off x="11424051" y="7081560"/>
            <a:ext cx="20664029" cy="11605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2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2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1" name="Shape 87"/>
          <p:cNvSpPr/>
          <p:nvPr/>
        </p:nvSpPr>
        <p:spPr>
          <a:xfrm>
            <a:off x="11500250" y="20076960"/>
            <a:ext cx="9910513" cy="12007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400" b="1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2" name="Shape 96"/>
          <p:cNvSpPr/>
          <p:nvPr/>
        </p:nvSpPr>
        <p:spPr>
          <a:xfrm>
            <a:off x="11500251" y="19143214"/>
            <a:ext cx="9910512" cy="935205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000" b="0" i="0" u="none" strike="noStrike" cap="none" baseline="0" dirty="0" err="1" smtClean="0">
                <a:solidFill>
                  <a:srgbClr val="017C00"/>
                </a:solidFill>
                <a:sym typeface="Arial"/>
                <a:rtl val="0"/>
              </a:rPr>
              <a:t>GRNsight</a:t>
            </a:r>
            <a:r>
              <a:rPr lang="en-US" sz="3000" b="0" i="0" u="none" strike="noStrike" cap="none" baseline="0" dirty="0" smtClean="0">
                <a:solidFill>
                  <a:srgbClr val="017C00"/>
                </a:solidFill>
                <a:sym typeface="Arial"/>
                <a:rtl val="0"/>
              </a:rPr>
              <a:t> Has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 </a:t>
            </a:r>
            <a:r>
              <a:rPr lang="en-US" sz="3000" dirty="0">
                <a:solidFill>
                  <a:srgbClr val="017C00"/>
                </a:solidFill>
              </a:rPr>
              <a:t>S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ophisticated </a:t>
            </a:r>
            <a:r>
              <a:rPr lang="en-US" sz="3000" dirty="0">
                <a:solidFill>
                  <a:srgbClr val="017C00"/>
                </a:solidFill>
              </a:rPr>
              <a:t>A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rchitecture and Follows Open Source </a:t>
            </a:r>
            <a:r>
              <a:rPr lang="en-US" sz="3000" dirty="0">
                <a:solidFill>
                  <a:srgbClr val="017C00"/>
                </a:solidFill>
              </a:rPr>
              <a:t>D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evelopment Practices</a:t>
            </a:r>
            <a:endParaRPr lang="en-US" sz="3000" b="0" i="0" u="none" strike="noStrike" cap="none" baseline="0" dirty="0">
              <a:solidFill>
                <a:srgbClr val="017C00"/>
              </a:solidFill>
              <a:sym typeface="Arial"/>
              <a:rtl val="0"/>
            </a:endParaRPr>
          </a:p>
        </p:txBody>
      </p:sp>
      <p:sp>
        <p:nvSpPr>
          <p:cNvPr id="143" name="Shape 120"/>
          <p:cNvSpPr/>
          <p:nvPr/>
        </p:nvSpPr>
        <p:spPr>
          <a:xfrm>
            <a:off x="11424051" y="6159261"/>
            <a:ext cx="20664028" cy="935227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Automatically Lays </a:t>
            </a:r>
            <a:r>
              <a:rPr lang="en-US" sz="3600" dirty="0">
                <a:solidFill>
                  <a:srgbClr val="017C00"/>
                </a:solidFill>
              </a:rPr>
              <a:t>O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ut </a:t>
            </a:r>
            <a:r>
              <a:rPr lang="en-US" sz="3600" b="0" i="0" u="none" strike="noStrike" cap="none" baseline="0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Unweighted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and Weighted Networks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595747" y="20185630"/>
            <a:ext cx="936283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sz="2200" b="1" dirty="0" err="1">
                <a:solidFill>
                  <a:schemeClr val="dk1"/>
                </a:solidFill>
              </a:rPr>
              <a:t>GRNsight</a:t>
            </a:r>
            <a:r>
              <a:rPr lang="en-US" sz="2200" b="1" dirty="0">
                <a:solidFill>
                  <a:schemeClr val="dk1"/>
                </a:solidFill>
              </a:rPr>
              <a:t> has a service-oriented architecture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GRNsight</a:t>
            </a:r>
            <a:r>
              <a:rPr lang="en-US" sz="2200" dirty="0">
                <a:solidFill>
                  <a:schemeClr val="dk1"/>
                </a:solidFill>
              </a:rPr>
              <a:t> has two pieces: a server and a web client.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 server uses the </a:t>
            </a:r>
            <a:r>
              <a:rPr lang="en-US" sz="2200" dirty="0" err="1" smtClean="0">
                <a:solidFill>
                  <a:schemeClr val="dk1"/>
                </a:solidFill>
              </a:rPr>
              <a:t>node.js</a:t>
            </a:r>
            <a:r>
              <a:rPr lang="en-US" sz="2200" dirty="0" smtClean="0">
                <a:solidFill>
                  <a:schemeClr val="dk1"/>
                </a:solidFill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framework to receive and parse the Excel spreadsheet uploaded by the user.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 web client receives the data from the server and generates the graph visualization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  <a:endParaRPr lang="en-US" sz="2200" dirty="0">
              <a:solidFill>
                <a:schemeClr val="dk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2"/>
          <a:srcRect t="24190" r="6556" b="40704"/>
          <a:stretch/>
        </p:blipFill>
        <p:spPr>
          <a:xfrm>
            <a:off x="11591913" y="8021234"/>
            <a:ext cx="4257659" cy="999731"/>
          </a:xfrm>
          <a:prstGeom prst="rect">
            <a:avLst/>
          </a:prstGeom>
        </p:spPr>
      </p:pic>
      <p:pic>
        <p:nvPicPr>
          <p:cNvPr id="147" name="Shape 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95916" y="8150424"/>
            <a:ext cx="3532692" cy="170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l="18715"/>
          <a:stretch/>
        </p:blipFill>
        <p:spPr>
          <a:xfrm>
            <a:off x="18359405" y="7456040"/>
            <a:ext cx="9043491" cy="622599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5858400" y="8150424"/>
            <a:ext cx="6415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339855" y="7555523"/>
            <a:ext cx="2693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Excel Spreadsheet</a:t>
            </a:r>
            <a:endParaRPr lang="en-US" sz="22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27370526" y="7456694"/>
            <a:ext cx="4583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 </a:t>
            </a:r>
            <a:r>
              <a:rPr lang="en-US" sz="2200" b="1" err="1" smtClean="0"/>
              <a:t>Unweighted</a:t>
            </a:r>
            <a:r>
              <a:rPr lang="en-US" sz="2200" b="1" smtClean="0"/>
              <a:t> graph </a:t>
            </a:r>
            <a:r>
              <a:rPr lang="en-US" sz="2200" b="1" dirty="0" smtClean="0"/>
              <a:t>drawn manually with Adobe Illustrator</a:t>
            </a:r>
            <a:endParaRPr lang="en-US" sz="2200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20242099" y="13617452"/>
            <a:ext cx="4388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~10 milliseconds</a:t>
            </a:r>
            <a:endParaRPr lang="en-US" sz="2200" dirty="0"/>
          </a:p>
        </p:txBody>
      </p:sp>
      <p:sp>
        <p:nvSpPr>
          <p:cNvPr id="154" name="TextBox 153"/>
          <p:cNvSpPr txBox="1"/>
          <p:nvPr/>
        </p:nvSpPr>
        <p:spPr>
          <a:xfrm>
            <a:off x="27937543" y="9747070"/>
            <a:ext cx="3449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several hours </a:t>
            </a:r>
            <a:endParaRPr lang="en-US" sz="2200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13"/>
          <a:srcRect t="8034" r="81013" b="29176"/>
          <a:stretch/>
        </p:blipFill>
        <p:spPr>
          <a:xfrm>
            <a:off x="16217680" y="9189058"/>
            <a:ext cx="2112437" cy="3909259"/>
          </a:xfrm>
          <a:prstGeom prst="rect">
            <a:avLst/>
          </a:prstGeom>
        </p:spPr>
      </p:pic>
      <p:sp>
        <p:nvSpPr>
          <p:cNvPr id="155" name="Rectangle 154"/>
          <p:cNvSpPr/>
          <p:nvPr/>
        </p:nvSpPr>
        <p:spPr>
          <a:xfrm>
            <a:off x="16257357" y="9276235"/>
            <a:ext cx="2037992" cy="3677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156"/>
          <p:cNvSpPr txBox="1"/>
          <p:nvPr/>
        </p:nvSpPr>
        <p:spPr>
          <a:xfrm>
            <a:off x="16277163" y="9456734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550948" y="13352104"/>
            <a:ext cx="468811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 smtClean="0"/>
              <a:t>2. </a:t>
            </a:r>
            <a:r>
              <a:rPr lang="en-US" sz="2200" b="1" dirty="0"/>
              <a:t>F</a:t>
            </a:r>
            <a:r>
              <a:rPr lang="en-US" sz="2200" b="1" dirty="0" smtClean="0"/>
              <a:t>orce </a:t>
            </a:r>
            <a:r>
              <a:rPr lang="en-US" sz="2200" b="1" dirty="0"/>
              <a:t>G</a:t>
            </a:r>
            <a:r>
              <a:rPr lang="en-US" sz="2200" b="1" dirty="0" smtClean="0"/>
              <a:t>raph </a:t>
            </a:r>
            <a:r>
              <a:rPr lang="en-US" sz="2200" b="1" dirty="0"/>
              <a:t>P</a:t>
            </a:r>
            <a:r>
              <a:rPr lang="en-US" sz="2200" b="1" dirty="0" smtClean="0"/>
              <a:t>arameter </a:t>
            </a:r>
            <a:r>
              <a:rPr lang="en-US" sz="2200" b="1" dirty="0"/>
              <a:t>S</a:t>
            </a:r>
            <a:r>
              <a:rPr lang="en-US" sz="2200" b="1" dirty="0" smtClean="0"/>
              <a:t>liders </a:t>
            </a:r>
            <a:endParaRPr lang="en-US" sz="2200" b="1" dirty="0" smtClean="0">
              <a:solidFill>
                <a:schemeClr val="dk1"/>
              </a:solidFill>
            </a:endParaRP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Link distance determines the minimum distance between nodes.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Nodes </a:t>
            </a:r>
            <a:r>
              <a:rPr lang="en-US" sz="2000" dirty="0">
                <a:solidFill>
                  <a:schemeClr val="dk1"/>
                </a:solidFill>
              </a:rPr>
              <a:t>have a charge, which repels or attracts other </a:t>
            </a:r>
            <a:r>
              <a:rPr lang="en-US" sz="2000" dirty="0" smtClean="0">
                <a:solidFill>
                  <a:schemeClr val="dk1"/>
                </a:solidFill>
              </a:rPr>
              <a:t>nodes.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The </a:t>
            </a:r>
            <a:r>
              <a:rPr lang="en-US" sz="2000" dirty="0">
                <a:solidFill>
                  <a:schemeClr val="dk1"/>
                </a:solidFill>
              </a:rPr>
              <a:t>charge distance determines </a:t>
            </a:r>
            <a:r>
              <a:rPr lang="en-US" sz="2000" dirty="0" smtClean="0">
                <a:solidFill>
                  <a:schemeClr val="dk1"/>
                </a:solidFill>
              </a:rPr>
              <a:t>at what range </a:t>
            </a:r>
            <a:r>
              <a:rPr lang="en-US" sz="2000" dirty="0">
                <a:solidFill>
                  <a:schemeClr val="dk1"/>
                </a:solidFill>
              </a:rPr>
              <a:t>a node’s charge will affect other nodes</a:t>
            </a:r>
            <a:r>
              <a:rPr lang="en-US" sz="2000" dirty="0" smtClean="0">
                <a:solidFill>
                  <a:schemeClr val="dk1"/>
                </a:solidFill>
              </a:rPr>
              <a:t>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/>
              <a:t>Gravity determines the strength of the force holding the nodes to the center of the graph.</a:t>
            </a:r>
            <a:endParaRPr lang="en-US" sz="2000" dirty="0" smtClean="0">
              <a:solidFill>
                <a:schemeClr val="dk1"/>
              </a:solidFill>
            </a:endParaRP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Reset functionality sets all parameters to default settings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Locking the parameters prevents any further changes 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515922" y="9180128"/>
            <a:ext cx="476124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 smtClean="0"/>
              <a:t>1. Menu </a:t>
            </a:r>
            <a:r>
              <a:rPr lang="en-US" sz="2200" b="1" dirty="0"/>
              <a:t>Bar</a:t>
            </a:r>
            <a:r>
              <a:rPr lang="en-US" sz="2000" b="1" dirty="0"/>
              <a:t> </a:t>
            </a:r>
          </a:p>
          <a:p>
            <a:pPr marL="457200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/>
              <a:t>Four demo files can be found in the “Demo” menu for users who do not have their own data.</a:t>
            </a:r>
          </a:p>
          <a:p>
            <a:pPr marL="45720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/>
              <a:t>Print </a:t>
            </a:r>
            <a:r>
              <a:rPr lang="en-US" sz="2000" dirty="0"/>
              <a:t>functionality </a:t>
            </a:r>
            <a:r>
              <a:rPr lang="en-US" sz="2000" dirty="0" smtClean="0"/>
              <a:t>is accessed from the </a:t>
            </a:r>
            <a:r>
              <a:rPr lang="en-US" sz="2000" dirty="0"/>
              <a:t>“File” menu option</a:t>
            </a:r>
            <a:r>
              <a:rPr lang="en-US" sz="2000" dirty="0" smtClean="0"/>
              <a:t>.</a:t>
            </a:r>
          </a:p>
          <a:p>
            <a:pPr marL="45720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“File &gt; Reload” </a:t>
            </a:r>
            <a:r>
              <a:rPr lang="en-US" sz="2000" dirty="0">
                <a:solidFill>
                  <a:schemeClr val="dk1"/>
                </a:solidFill>
              </a:rPr>
              <a:t>reloads the current graph with the active settings</a:t>
            </a:r>
            <a:r>
              <a:rPr lang="en-US" sz="2000" dirty="0" smtClean="0">
                <a:solidFill>
                  <a:schemeClr val="dk1"/>
                </a:solidFill>
              </a:rPr>
              <a:t>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In the </a:t>
            </a:r>
            <a:r>
              <a:rPr lang="en-US" sz="2000" dirty="0" smtClean="0">
                <a:solidFill>
                  <a:schemeClr val="dk1"/>
                </a:solidFill>
              </a:rPr>
              <a:t>“Edit </a:t>
            </a:r>
            <a:r>
              <a:rPr lang="en-US" sz="2000" dirty="0">
                <a:solidFill>
                  <a:schemeClr val="dk1"/>
                </a:solidFill>
              </a:rPr>
              <a:t>&gt; </a:t>
            </a:r>
            <a:r>
              <a:rPr lang="en-US" sz="2000" dirty="0" smtClean="0">
                <a:solidFill>
                  <a:schemeClr val="dk1"/>
                </a:solidFill>
              </a:rPr>
              <a:t>Preferences” menu, the </a:t>
            </a:r>
            <a:r>
              <a:rPr lang="en-US" sz="2000" dirty="0">
                <a:solidFill>
                  <a:schemeClr val="dk1"/>
                </a:solidFill>
              </a:rPr>
              <a:t>user can select for </a:t>
            </a:r>
            <a:r>
              <a:rPr lang="en-US" sz="2000" dirty="0" smtClean="0">
                <a:solidFill>
                  <a:schemeClr val="dk1"/>
                </a:solidFill>
              </a:rPr>
              <a:t>weighted </a:t>
            </a:r>
            <a:r>
              <a:rPr lang="en-US" sz="2000" dirty="0">
                <a:solidFill>
                  <a:schemeClr val="dk1"/>
                </a:solidFill>
              </a:rPr>
              <a:t>graphs to be displayed as </a:t>
            </a:r>
            <a:r>
              <a:rPr lang="en-US" sz="2000" dirty="0" err="1" smtClean="0">
                <a:solidFill>
                  <a:schemeClr val="dk1"/>
                </a:solidFill>
              </a:rPr>
              <a:t>unweighted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smtClean="0">
                <a:solidFill>
                  <a:schemeClr val="dk1"/>
                </a:solidFill>
              </a:rPr>
              <a:t>graphs.</a:t>
            </a:r>
            <a:endParaRPr lang="en-US" sz="2000" dirty="0">
              <a:solidFill>
                <a:schemeClr val="dk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/>
          <a:srcRect l="351" t="3057"/>
          <a:stretch/>
        </p:blipFill>
        <p:spPr>
          <a:xfrm>
            <a:off x="16499982" y="8003948"/>
            <a:ext cx="1379442" cy="12065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5"/>
          <a:srcRect l="-1" t="36170" r="16347" b="-811"/>
          <a:stretch/>
        </p:blipFill>
        <p:spPr>
          <a:xfrm>
            <a:off x="1880464" y="23377584"/>
            <a:ext cx="7579132" cy="2161769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8430067" y="8021234"/>
            <a:ext cx="707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3. Weighted graph laid out automatically</a:t>
            </a:r>
            <a:endParaRPr lang="en-US" sz="2800" b="1" dirty="0"/>
          </a:p>
        </p:txBody>
      </p:sp>
      <p:pic>
        <p:nvPicPr>
          <p:cNvPr id="158" name="Shape 123"/>
          <p:cNvPicPr preferRelativeResize="0"/>
          <p:nvPr/>
        </p:nvPicPr>
        <p:blipFill rotWithShape="1">
          <a:blip r:embed="rId16">
            <a:alphaModFix/>
          </a:blip>
          <a:srcRect l="51219" t="35156" b="33193"/>
          <a:stretch/>
        </p:blipFill>
        <p:spPr>
          <a:xfrm>
            <a:off x="18874695" y="16138706"/>
            <a:ext cx="3223666" cy="138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23"/>
          <p:cNvPicPr preferRelativeResize="0"/>
          <p:nvPr/>
        </p:nvPicPr>
        <p:blipFill rotWithShape="1">
          <a:blip r:embed="rId16">
            <a:alphaModFix/>
          </a:blip>
          <a:srcRect t="68506" r="36449"/>
          <a:stretch/>
        </p:blipFill>
        <p:spPr>
          <a:xfrm>
            <a:off x="21692663" y="16107617"/>
            <a:ext cx="4136889" cy="141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23"/>
          <p:cNvPicPr preferRelativeResize="0"/>
          <p:nvPr/>
        </p:nvPicPr>
        <p:blipFill rotWithShape="1">
          <a:blip r:embed="rId16">
            <a:alphaModFix/>
          </a:blip>
          <a:srcRect l="66784" t="68506"/>
          <a:stretch/>
        </p:blipFill>
        <p:spPr>
          <a:xfrm>
            <a:off x="25764060" y="16107617"/>
            <a:ext cx="2162231" cy="141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23"/>
          <p:cNvPicPr preferRelativeResize="0"/>
          <p:nvPr/>
        </p:nvPicPr>
        <p:blipFill rotWithShape="1">
          <a:blip r:embed="rId16">
            <a:alphaModFix/>
          </a:blip>
          <a:srcRect t="35156" r="56613" b="33193"/>
          <a:stretch/>
        </p:blipFill>
        <p:spPr>
          <a:xfrm>
            <a:off x="16060542" y="16066221"/>
            <a:ext cx="2867225" cy="138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7"/>
          <a:srcRect r="11035"/>
          <a:stretch/>
        </p:blipFill>
        <p:spPr>
          <a:xfrm>
            <a:off x="16223196" y="7474558"/>
            <a:ext cx="3276566" cy="4699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147244" y="7407967"/>
            <a:ext cx="3428078" cy="5796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27338155" y="10337694"/>
            <a:ext cx="46482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 smtClean="0"/>
              <a:t>Unweighted</a:t>
            </a:r>
            <a:r>
              <a:rPr lang="en-US" sz="2200" b="1" dirty="0" smtClean="0"/>
              <a:t> graph laid out automatically by </a:t>
            </a:r>
            <a:r>
              <a:rPr lang="en-US" sz="2200" b="1" dirty="0" err="1" smtClean="0"/>
              <a:t>GRNsight</a:t>
            </a:r>
            <a:r>
              <a:rPr lang="en-US" sz="2200" b="1" dirty="0" smtClean="0"/>
              <a:t> and adjusted by hand</a:t>
            </a:r>
            <a:endParaRPr lang="en-US" sz="22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896733" y="11431906"/>
            <a:ext cx="3531058" cy="1772242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27468232" y="13173093"/>
            <a:ext cx="4388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~5 minutes</a:t>
            </a:r>
            <a:endParaRPr lang="en-US" sz="2200" dirty="0"/>
          </a:p>
        </p:txBody>
      </p:sp>
      <p:sp>
        <p:nvSpPr>
          <p:cNvPr id="150" name="TextBox 149"/>
          <p:cNvSpPr txBox="1"/>
          <p:nvPr/>
        </p:nvSpPr>
        <p:spPr>
          <a:xfrm>
            <a:off x="27918044" y="13711682"/>
            <a:ext cx="37932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Weighted graph laid out automatically by </a:t>
            </a:r>
            <a:r>
              <a:rPr lang="en-US" sz="2200" b="1" dirty="0" err="1" smtClean="0"/>
              <a:t>GRNsight</a:t>
            </a:r>
            <a:r>
              <a:rPr lang="en-US" sz="2200" b="1" dirty="0" smtClean="0"/>
              <a:t> and adjusted by hand</a:t>
            </a:r>
            <a:endParaRPr lang="en-US" sz="220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27958734" y="16709103"/>
            <a:ext cx="34070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~5 minutes</a:t>
            </a:r>
            <a:endParaRPr lang="en-US" sz="2200" dirty="0"/>
          </a:p>
        </p:txBody>
      </p:sp>
      <p:sp>
        <p:nvSpPr>
          <p:cNvPr id="93" name="Rectangle 92"/>
          <p:cNvSpPr/>
          <p:nvPr/>
        </p:nvSpPr>
        <p:spPr>
          <a:xfrm>
            <a:off x="18359405" y="7944458"/>
            <a:ext cx="8978750" cy="5672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1500250" y="26105542"/>
            <a:ext cx="9910513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200" b="1" smtClean="0"/>
              <a:t>The </a:t>
            </a:r>
            <a:r>
              <a:rPr lang="en-US" sz="2200" b="1"/>
              <a:t>u</a:t>
            </a:r>
            <a:r>
              <a:rPr lang="en-US" sz="2200" b="1" smtClean="0"/>
              <a:t>ser </a:t>
            </a:r>
            <a:r>
              <a:rPr lang="en-US" sz="2200" b="1" dirty="0"/>
              <a:t>i</a:t>
            </a:r>
            <a:r>
              <a:rPr lang="en-US" sz="2200" b="1" smtClean="0"/>
              <a:t>nterface </a:t>
            </a:r>
            <a:r>
              <a:rPr lang="en-US" sz="2200" b="1"/>
              <a:t>is </a:t>
            </a:r>
            <a:r>
              <a:rPr lang="en-US" sz="2200" b="1" smtClean="0"/>
              <a:t>compatible </a:t>
            </a:r>
            <a:r>
              <a:rPr lang="en-US" sz="2200" b="1" dirty="0"/>
              <a:t>with Firefox and Chrome Browsers</a:t>
            </a:r>
          </a:p>
          <a:p>
            <a:pPr marL="236538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 smtClean="0">
                <a:solidFill>
                  <a:schemeClr val="dk1"/>
                </a:solidFill>
              </a:rPr>
              <a:t>GRNsight</a:t>
            </a:r>
            <a:r>
              <a:rPr lang="en-US" sz="2200" dirty="0" smtClean="0">
                <a:solidFill>
                  <a:schemeClr val="dk1"/>
                </a:solidFill>
              </a:rPr>
              <a:t> has been tested with and confirmed to be working in Chrome version 43.0.2357.65 or higher and Firefox version 38.0.1 or higher on Windows 7 and Mac OS X operating systems.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Nodes </a:t>
            </a:r>
            <a:r>
              <a:rPr lang="en-US" sz="2200" dirty="0">
                <a:solidFill>
                  <a:schemeClr val="dk1"/>
                </a:solidFill>
              </a:rPr>
              <a:t>are displayed as interactive HTML elements, and can be clicked and moved. </a:t>
            </a:r>
            <a:endParaRPr lang="en-US" sz="2200" b="1" dirty="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25000"/>
            </a:pPr>
            <a:r>
              <a:rPr lang="en-US" sz="2200" b="1" dirty="0" err="1" smtClean="0">
                <a:solidFill>
                  <a:schemeClr val="dk1"/>
                </a:solidFill>
              </a:rPr>
              <a:t>GRNsight</a:t>
            </a:r>
            <a:r>
              <a:rPr lang="en-US" sz="2200" b="1" dirty="0" smtClean="0">
                <a:solidFill>
                  <a:schemeClr val="dk1"/>
                </a:solidFill>
              </a:rPr>
              <a:t> </a:t>
            </a:r>
            <a:r>
              <a:rPr lang="en-US" sz="2200" b="1" dirty="0">
                <a:solidFill>
                  <a:schemeClr val="dk1"/>
                </a:solidFill>
              </a:rPr>
              <a:t>implementation takes advantage of other open source tools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GRNsight</a:t>
            </a:r>
            <a:r>
              <a:rPr lang="en-US" sz="2200" dirty="0">
                <a:solidFill>
                  <a:schemeClr val="dk1"/>
                </a:solidFill>
              </a:rPr>
              <a:t> uses the Data-Driven Documents (D3) JavaScript library to generate a graph derived from input network data.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D3 dynamically manipulates HTML and Scalable Vector Graphics (SVG) to form the elements of the graph.</a:t>
            </a:r>
          </a:p>
          <a:p>
            <a:pPr marL="236538" lvl="2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GRNsight</a:t>
            </a:r>
            <a:r>
              <a:rPr lang="en-US" sz="2200" dirty="0">
                <a:solidFill>
                  <a:schemeClr val="dk1"/>
                </a:solidFill>
              </a:rPr>
              <a:t> implements D3’s force layout </a:t>
            </a:r>
            <a:r>
              <a:rPr lang="en-US" sz="2200" dirty="0" smtClean="0">
                <a:solidFill>
                  <a:schemeClr val="dk1"/>
                </a:solidFill>
              </a:rPr>
              <a:t>algorithm which </a:t>
            </a:r>
            <a:r>
              <a:rPr lang="en-US" sz="2200" dirty="0">
                <a:solidFill>
                  <a:schemeClr val="dk1"/>
                </a:solidFill>
              </a:rPr>
              <a:t>applies a physics-based simulation to the graph.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D3 also allows for the fine tuning of Cascading Style Sheets (CSS), the code that styles web pages.</a:t>
            </a:r>
          </a:p>
          <a:p>
            <a:pPr marL="236538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/>
              <a:t>GRNsight</a:t>
            </a:r>
            <a:r>
              <a:rPr lang="en-US" sz="2200" dirty="0"/>
              <a:t> follows an open development model using an open source github.com code repository and issue tracking</a:t>
            </a:r>
            <a:r>
              <a:rPr lang="en-US" sz="2200" dirty="0" smtClean="0"/>
              <a:t>.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9196" y="1110946"/>
            <a:ext cx="4383412" cy="2594714"/>
          </a:xfrm>
          <a:prstGeom prst="rect">
            <a:avLst/>
          </a:prstGeom>
        </p:spPr>
      </p:pic>
      <p:sp>
        <p:nvSpPr>
          <p:cNvPr id="162" name="Shape 125"/>
          <p:cNvSpPr/>
          <p:nvPr/>
        </p:nvSpPr>
        <p:spPr>
          <a:xfrm>
            <a:off x="16104606" y="13903981"/>
            <a:ext cx="11939695" cy="21607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-US" sz="2200" b="1" dirty="0" smtClean="0">
                <a:solidFill>
                  <a:schemeClr val="dk1"/>
                </a:solidFill>
              </a:rPr>
              <a:t>3. Nodes, 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sym typeface="Arial"/>
                <a:rtl val="0"/>
              </a:rPr>
              <a:t>Edges,</a:t>
            </a:r>
            <a:r>
              <a:rPr lang="en-US" sz="2200" b="1" i="0" u="none" strike="noStrike" cap="none" dirty="0" smtClean="0">
                <a:solidFill>
                  <a:schemeClr val="dk1"/>
                </a:solidFill>
                <a:sym typeface="Arial"/>
                <a:rtl val="0"/>
              </a:rPr>
              <a:t> 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sym typeface="Arial"/>
                <a:rtl val="0"/>
              </a:rPr>
              <a:t>and Arrows 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The absolute values of each weight parameter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sym typeface="Arial"/>
                <a:rtl val="0"/>
              </a:rPr>
              <a:t> are normalized to a value between 0 and 1.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The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sym typeface="Arial"/>
                <a:rtl val="0"/>
              </a:rPr>
              <a:t>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thicknesses of the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lines are adjusted to vary continuously from the minimum thickness (for normalized weights near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zero)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to the maximum thickness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(normalized weights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of 1). </a:t>
            </a:r>
            <a:endParaRPr lang="en-US" sz="2000"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Edges with negative weights (repression) are </a:t>
            </a:r>
            <a:r>
              <a:rPr lang="en-US" sz="2000" smtClean="0">
                <a:solidFill>
                  <a:schemeClr val="dk1"/>
                </a:solidFill>
              </a:rPr>
              <a:t>colored cyan with blunt end markers; </a:t>
            </a:r>
            <a:r>
              <a:rPr lang="en-US" sz="2000" dirty="0" smtClean="0">
                <a:solidFill>
                  <a:schemeClr val="dk1"/>
                </a:solidFill>
              </a:rPr>
              <a:t>edges with positive weights (activation) are </a:t>
            </a:r>
            <a:r>
              <a:rPr lang="en-US" sz="2000" smtClean="0">
                <a:solidFill>
                  <a:schemeClr val="dk1"/>
                </a:solidFill>
              </a:rPr>
              <a:t>colored magenta with pointed arrowheads; </a:t>
            </a:r>
            <a:r>
              <a:rPr lang="en-US" sz="2000" dirty="0" smtClean="0">
                <a:solidFill>
                  <a:schemeClr val="dk1"/>
                </a:solidFill>
              </a:rPr>
              <a:t>edges with normalized weight values between -0.05 and 0.05 are colored grey to signify a weak influence on the target gene.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495436" y="22123153"/>
            <a:ext cx="3547985" cy="308221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09196" y="25653045"/>
            <a:ext cx="96808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0 </a:t>
            </a:r>
            <a:r>
              <a:rPr lang="en-US" sz="2200" dirty="0">
                <a:solidFill>
                  <a:schemeClr val="dk1"/>
                </a:solidFill>
              </a:rPr>
              <a:t>represents no </a:t>
            </a:r>
            <a:r>
              <a:rPr lang="en-US" sz="2200" dirty="0" smtClean="0">
                <a:solidFill>
                  <a:schemeClr val="dk1"/>
                </a:solidFill>
              </a:rPr>
              <a:t>relationship.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Initially, 1 represents a regulatory relationship where the gene specified by the column controls the gene specified by the rows.</a:t>
            </a:r>
            <a:endParaRPr lang="en-US" sz="2200" dirty="0">
              <a:solidFill>
                <a:schemeClr val="dk1"/>
              </a:solidFill>
            </a:endParaRP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After the parameters have been estimated, a </a:t>
            </a:r>
            <a:r>
              <a:rPr lang="en-US" sz="2200" dirty="0">
                <a:solidFill>
                  <a:schemeClr val="dk1"/>
                </a:solidFill>
              </a:rPr>
              <a:t>positive weight value indicates </a:t>
            </a:r>
            <a:r>
              <a:rPr lang="en-US" sz="2200" dirty="0" smtClean="0">
                <a:solidFill>
                  <a:schemeClr val="dk1"/>
                </a:solidFill>
              </a:rPr>
              <a:t>activation and a </a:t>
            </a:r>
            <a:r>
              <a:rPr lang="en-US" sz="2200" dirty="0">
                <a:solidFill>
                  <a:schemeClr val="dk1"/>
                </a:solidFill>
              </a:rPr>
              <a:t>negative weight value indicates repression.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 magnitude of the weight defines the strength of the relationship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</a:p>
          <a:p>
            <a:pPr>
              <a:buClr>
                <a:schemeClr val="dk1"/>
              </a:buClr>
              <a:buSzPct val="100000"/>
            </a:pPr>
            <a:r>
              <a:rPr lang="en-US" sz="2200" b="1" dirty="0">
                <a:solidFill>
                  <a:schemeClr val="dk1"/>
                </a:solidFill>
              </a:rPr>
              <a:t>However, </a:t>
            </a:r>
            <a:r>
              <a:rPr lang="en-US" sz="2200" b="1" dirty="0" err="1">
                <a:solidFill>
                  <a:schemeClr val="dk1"/>
                </a:solidFill>
              </a:rPr>
              <a:t>GRNmap</a:t>
            </a:r>
            <a:r>
              <a:rPr lang="en-US" sz="2200" b="1" dirty="0">
                <a:solidFill>
                  <a:schemeClr val="dk1"/>
                </a:solidFill>
              </a:rPr>
              <a:t> does not generate a visual representation of </a:t>
            </a:r>
            <a:r>
              <a:rPr lang="en-US" sz="2200" b="1" dirty="0" smtClean="0">
                <a:solidFill>
                  <a:schemeClr val="dk1"/>
                </a:solidFill>
              </a:rPr>
              <a:t>GRNs.</a:t>
            </a:r>
            <a:endParaRPr lang="en-US" sz="2200" dirty="0">
              <a:solidFill>
                <a:schemeClr val="dk1"/>
              </a:solidFill>
            </a:endParaRP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6166205" y="748072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0"/>
          <a:srcRect l="19671" t="8977" r="944" b="10451"/>
          <a:stretch/>
        </p:blipFill>
        <p:spPr>
          <a:xfrm>
            <a:off x="27895916" y="14788551"/>
            <a:ext cx="3532692" cy="2010441"/>
          </a:xfrm>
          <a:prstGeom prst="rect">
            <a:avLst/>
          </a:prstGeom>
        </p:spPr>
      </p:pic>
      <p:cxnSp>
        <p:nvCxnSpPr>
          <p:cNvPr id="85" name="Straight Arrow Connector 84"/>
          <p:cNvCxnSpPr/>
          <p:nvPr/>
        </p:nvCxnSpPr>
        <p:spPr>
          <a:xfrm>
            <a:off x="27338155" y="13655552"/>
            <a:ext cx="770314" cy="1164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166237" y="26067223"/>
            <a:ext cx="9918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/>
              <a:t>Error </a:t>
            </a:r>
            <a:r>
              <a:rPr lang="en-US" sz="2200" b="1" smtClean="0"/>
              <a:t>catching </a:t>
            </a:r>
            <a:r>
              <a:rPr lang="en-US" sz="2200" b="1"/>
              <a:t>was </a:t>
            </a:r>
            <a:r>
              <a:rPr lang="en-US" sz="2200" b="1" smtClean="0"/>
              <a:t>greatly </a:t>
            </a:r>
            <a:r>
              <a:rPr lang="en-US" sz="2200" b="1" dirty="0"/>
              <a:t>i</a:t>
            </a:r>
            <a:r>
              <a:rPr lang="en-US" sz="2200" b="1" smtClean="0"/>
              <a:t>mproved </a:t>
            </a:r>
            <a:endParaRPr lang="en-US" sz="2200" b="1" dirty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Robustness was greatly extended.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Instead of crashing when given an improperly formatted or incorrect file, </a:t>
            </a:r>
            <a:r>
              <a:rPr lang="en-US" sz="2200" dirty="0" err="1"/>
              <a:t>GRNsight</a:t>
            </a:r>
            <a:r>
              <a:rPr lang="en-US" sz="2200" dirty="0"/>
              <a:t> returns an </a:t>
            </a:r>
            <a:r>
              <a:rPr lang="en-US" sz="2200" dirty="0" smtClean="0"/>
              <a:t>error in </a:t>
            </a:r>
            <a:r>
              <a:rPr lang="en-US" sz="2200" dirty="0"/>
              <a:t>a </a:t>
            </a:r>
            <a:r>
              <a:rPr lang="en-US" sz="2200" dirty="0" smtClean="0"/>
              <a:t>modal window</a:t>
            </a:r>
            <a:r>
              <a:rPr lang="en-US" sz="2200" dirty="0"/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767761" y="7578396"/>
            <a:ext cx="490619" cy="280573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19655608" y="7407968"/>
            <a:ext cx="7682547" cy="578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26418214" y="7428125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277163" y="17409343"/>
            <a:ext cx="11681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4. Status Bar</a:t>
            </a:r>
          </a:p>
          <a:p>
            <a:pPr marL="222250" indent="-222250">
              <a:buFont typeface="Arial"/>
              <a:buChar char="•"/>
            </a:pPr>
            <a:r>
              <a:rPr lang="en-US" sz="2000" dirty="0" smtClean="0"/>
              <a:t>The name of the uploaded file is displayed.</a:t>
            </a:r>
          </a:p>
          <a:p>
            <a:pPr marL="222250" indent="-222250">
              <a:buFont typeface="Arial"/>
              <a:buChar char="•"/>
            </a:pPr>
            <a:r>
              <a:rPr lang="en-US" sz="2000" dirty="0" smtClean="0"/>
              <a:t>The number of nodes and edges of the graph are displayed in the far right hand side.</a:t>
            </a:r>
            <a:endParaRPr lang="en-US" sz="2000" dirty="0"/>
          </a:p>
        </p:txBody>
      </p:sp>
      <p:sp>
        <p:nvSpPr>
          <p:cNvPr id="74" name="Shape 106"/>
          <p:cNvSpPr/>
          <p:nvPr/>
        </p:nvSpPr>
        <p:spPr>
          <a:xfrm>
            <a:off x="33125971" y="22120416"/>
            <a:ext cx="6510124" cy="30849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is free and open to all users and there is no login requirement. </a:t>
            </a:r>
            <a:endParaRPr lang="en-US" sz="22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Web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site content is available under the Creative Commons Attribution Non-Commercial Share Alike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license.</a:t>
            </a: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code is available under the open source BSD license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Usage is being tracked through Google Analytics.</a:t>
            </a:r>
            <a:endParaRPr lang="en-US"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223672" y="27698485"/>
            <a:ext cx="4727562" cy="24620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2166237" y="27592160"/>
            <a:ext cx="5054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200" b="1"/>
              <a:t>Warnings </a:t>
            </a:r>
            <a:r>
              <a:rPr lang="en-US" sz="2200" b="1" smtClean="0"/>
              <a:t>are </a:t>
            </a:r>
            <a:r>
              <a:rPr lang="en-US" sz="2200" b="1"/>
              <a:t>r</a:t>
            </a:r>
            <a:r>
              <a:rPr lang="en-US" sz="2200" b="1" smtClean="0"/>
              <a:t>eturned </a:t>
            </a:r>
            <a:r>
              <a:rPr lang="en-US" sz="2200" b="1"/>
              <a:t>i</a:t>
            </a:r>
            <a:r>
              <a:rPr lang="en-US" sz="2200" b="1" smtClean="0"/>
              <a:t>n </a:t>
            </a:r>
            <a:r>
              <a:rPr lang="en-US" sz="2200" b="1" dirty="0"/>
              <a:t>c</a:t>
            </a:r>
            <a:r>
              <a:rPr lang="en-US" sz="2200" b="1" smtClean="0"/>
              <a:t>ases </a:t>
            </a:r>
            <a:r>
              <a:rPr lang="en-US" sz="2200" b="1"/>
              <a:t>of </a:t>
            </a:r>
            <a:r>
              <a:rPr lang="en-US" sz="2200" b="1" smtClean="0"/>
              <a:t>non-fatal </a:t>
            </a:r>
            <a:r>
              <a:rPr lang="en-US" sz="2200" b="1"/>
              <a:t>i</a:t>
            </a:r>
            <a:r>
              <a:rPr lang="en-US" sz="2200" b="1" smtClean="0"/>
              <a:t>mproper </a:t>
            </a:r>
            <a:r>
              <a:rPr lang="en-US" sz="2200" b="1" dirty="0"/>
              <a:t>s</a:t>
            </a:r>
            <a:r>
              <a:rPr lang="en-US" sz="2200" b="1" smtClean="0"/>
              <a:t>preadsheets</a:t>
            </a:r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867482" y="10226264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DNA</a:t>
            </a:r>
            <a:endParaRPr lang="en-US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1893481" y="10550502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RNA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1867482" y="11338702"/>
            <a:ext cx="803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Protein</a:t>
            </a:r>
            <a:endParaRPr lang="en-US" b="1" dirty="0"/>
          </a:p>
        </p:txBody>
      </p:sp>
      <p:sp>
        <p:nvSpPr>
          <p:cNvPr id="73" name="Shape 105"/>
          <p:cNvSpPr/>
          <p:nvPr/>
        </p:nvSpPr>
        <p:spPr>
          <a:xfrm>
            <a:off x="33122121" y="21188054"/>
            <a:ext cx="9921300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Availability</a:t>
            </a:r>
          </a:p>
        </p:txBody>
      </p:sp>
      <p:sp>
        <p:nvSpPr>
          <p:cNvPr id="95" name="Shape 108"/>
          <p:cNvSpPr/>
          <p:nvPr/>
        </p:nvSpPr>
        <p:spPr>
          <a:xfrm>
            <a:off x="33125972" y="6159261"/>
            <a:ext cx="9903302" cy="935205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New Visualization Features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6" name="Shape 109"/>
          <p:cNvSpPr/>
          <p:nvPr/>
        </p:nvSpPr>
        <p:spPr>
          <a:xfrm>
            <a:off x="33125970" y="7023418"/>
            <a:ext cx="9903303" cy="10964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endParaRPr lang="en-US" sz="2200" b="1" dirty="0">
              <a:solidFill>
                <a:schemeClr val="dk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2633409" y="24558838"/>
            <a:ext cx="1620693" cy="593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Import SIF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7819414" y="24562098"/>
            <a:ext cx="1620693" cy="593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Semantic Checker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24828369" y="24564905"/>
            <a:ext cx="1620693" cy="593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SIF Syntax Checker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24827440" y="23773723"/>
            <a:ext cx="1620693" cy="593056"/>
          </a:xfrm>
          <a:prstGeom prst="roundRect">
            <a:avLst/>
          </a:prstGeom>
          <a:solidFill>
            <a:srgbClr val="FAC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Excel Syntax Check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4827440" y="25342673"/>
            <a:ext cx="1620693" cy="5930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 smtClean="0">
                <a:solidFill>
                  <a:schemeClr val="tx1"/>
                </a:solidFill>
              </a:rPr>
              <a:t>GraphML</a:t>
            </a:r>
            <a:r>
              <a:rPr lang="en-US" sz="1500" dirty="0" smtClean="0">
                <a:solidFill>
                  <a:schemeClr val="tx1"/>
                </a:solidFill>
              </a:rPr>
              <a:t> Syntax Checker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30034429" y="24556669"/>
            <a:ext cx="1620693" cy="593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GRNsight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>
            <a:stCxn id="27" idx="3"/>
          </p:cNvCxnSpPr>
          <p:nvPr/>
        </p:nvCxnSpPr>
        <p:spPr>
          <a:xfrm>
            <a:off x="24254102" y="24855366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100" idx="3"/>
          </p:cNvCxnSpPr>
          <p:nvPr/>
        </p:nvCxnSpPr>
        <p:spPr>
          <a:xfrm flipV="1">
            <a:off x="26448133" y="24855964"/>
            <a:ext cx="1371281" cy="783237"/>
          </a:xfrm>
          <a:prstGeom prst="bentConnector3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99" idx="3"/>
          </p:cNvCxnSpPr>
          <p:nvPr/>
        </p:nvCxnSpPr>
        <p:spPr>
          <a:xfrm>
            <a:off x="26448133" y="24070251"/>
            <a:ext cx="1371281" cy="785713"/>
          </a:xfrm>
          <a:prstGeom prst="bentConnector3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896578" y="22189644"/>
            <a:ext cx="2886360" cy="2946492"/>
          </a:xfrm>
          <a:prstGeom prst="rect">
            <a:avLst/>
          </a:prstGeom>
        </p:spPr>
      </p:pic>
      <p:cxnSp>
        <p:nvCxnSpPr>
          <p:cNvPr id="54" name="Straight Arrow Connector 53"/>
          <p:cNvCxnSpPr>
            <a:stCxn id="98" idx="3"/>
          </p:cNvCxnSpPr>
          <p:nvPr/>
        </p:nvCxnSpPr>
        <p:spPr>
          <a:xfrm flipV="1">
            <a:off x="26449062" y="24855964"/>
            <a:ext cx="1370352" cy="5469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0294663" y="22961079"/>
            <a:ext cx="2293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3009 total visitors and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1770 </a:t>
            </a:r>
            <a:r>
              <a:rPr lang="en-US" dirty="0">
                <a:solidFill>
                  <a:schemeClr val="bg1"/>
                </a:solidFill>
              </a:rPr>
              <a:t>files uploaded as of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26 January 2017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2177388" y="28357981"/>
            <a:ext cx="486447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488" indent="-217488">
              <a:buFont typeface="Arial"/>
              <a:buChar char="•"/>
            </a:pPr>
            <a:r>
              <a:rPr lang="en-US" sz="2200" dirty="0"/>
              <a:t>In cases where non-fatal errors exist in the format or data of an uploaded spreadsheet, </a:t>
            </a:r>
            <a:r>
              <a:rPr lang="en-US" sz="2200"/>
              <a:t>the </a:t>
            </a:r>
            <a:r>
              <a:rPr lang="en-US" sz="2200" smtClean="0"/>
              <a:t>graph is displayed, </a:t>
            </a:r>
            <a:r>
              <a:rPr lang="en-US" sz="2200" dirty="0"/>
              <a:t>and a warning box appears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114" name="TextBox 113"/>
          <p:cNvSpPr txBox="1"/>
          <p:nvPr/>
        </p:nvSpPr>
        <p:spPr>
          <a:xfrm>
            <a:off x="22180669" y="30096746"/>
            <a:ext cx="9904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488" indent="-217488">
              <a:buFont typeface="Arial"/>
              <a:buChar char="•"/>
            </a:pPr>
            <a:r>
              <a:rPr lang="en-US" sz="2200" dirty="0"/>
              <a:t>Warnings clearly state which row(s) or cell(s) may have incorrect data.</a:t>
            </a:r>
          </a:p>
          <a:p>
            <a:pPr marL="217488" lvl="0" indent="-217488">
              <a:buFont typeface="Arial"/>
              <a:buChar char="•"/>
            </a:pPr>
            <a:r>
              <a:rPr lang="en-US" sz="2200" dirty="0"/>
              <a:t>The warning box can be closed and reopened at any time via a hyperlink underneath Force Graph Parameter sliders.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4"/>
          <a:srcRect l="3507" r="12250" b="7482"/>
          <a:stretch/>
        </p:blipFill>
        <p:spPr>
          <a:xfrm>
            <a:off x="39193602" y="7689735"/>
            <a:ext cx="3561478" cy="1780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33125968" y="7031885"/>
            <a:ext cx="9600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 err="1">
                <a:solidFill>
                  <a:schemeClr val="dk1"/>
                </a:solidFill>
              </a:rPr>
              <a:t>GRNsight</a:t>
            </a:r>
            <a:r>
              <a:rPr lang="en-US" sz="2200" b="1" dirty="0">
                <a:solidFill>
                  <a:schemeClr val="dk1"/>
                </a:solidFill>
              </a:rPr>
              <a:t> </a:t>
            </a:r>
            <a:r>
              <a:rPr lang="en-US" sz="2200" b="1">
                <a:solidFill>
                  <a:schemeClr val="dk1"/>
                </a:solidFill>
              </a:rPr>
              <a:t>Beta i</a:t>
            </a:r>
            <a:r>
              <a:rPr lang="en-US" sz="2200" b="1" smtClean="0">
                <a:solidFill>
                  <a:schemeClr val="dk1"/>
                </a:solidFill>
              </a:rPr>
              <a:t>ncludes options to show or hide the weight values</a:t>
            </a:r>
            <a:endParaRPr lang="en-US" sz="2200" dirty="0">
              <a:solidFill>
                <a:schemeClr val="dk1"/>
              </a:solidFill>
            </a:endParaRPr>
          </a:p>
          <a:p>
            <a:pPr lvl="0">
              <a:buClr>
                <a:srgbClr val="000000"/>
              </a:buClr>
              <a:buSzPct val="25000"/>
            </a:pPr>
            <a:endParaRPr lang="en-US" sz="2200" b="1" dirty="0">
              <a:solidFill>
                <a:schemeClr val="dk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125965" y="7501495"/>
            <a:ext cx="60676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Radio buttons were added to the main toolbar to </a:t>
            </a:r>
            <a:r>
              <a:rPr lang="en-US" sz="2200"/>
              <a:t>the </a:t>
            </a:r>
            <a:r>
              <a:rPr lang="en-US" sz="2200" smtClean="0"/>
              <a:t>left </a:t>
            </a:r>
            <a:r>
              <a:rPr lang="en-US" sz="2200" dirty="0"/>
              <a:t>of </a:t>
            </a:r>
            <a:r>
              <a:rPr lang="en-US" sz="2200"/>
              <a:t>the </a:t>
            </a:r>
            <a:r>
              <a:rPr lang="en-US" sz="2200" smtClean="0"/>
              <a:t>graph bounding </a:t>
            </a:r>
            <a:r>
              <a:rPr lang="en-US" sz="2200" dirty="0"/>
              <a:t>box that enable the user </a:t>
            </a:r>
            <a:r>
              <a:rPr lang="en-US" sz="2200"/>
              <a:t>to </a:t>
            </a:r>
            <a:r>
              <a:rPr lang="en-US" sz="2200" smtClean="0"/>
              <a:t>always </a:t>
            </a:r>
            <a:r>
              <a:rPr lang="en-US" sz="2200" dirty="0"/>
              <a:t>see edge weights, never see edge weights, or see edge </a:t>
            </a:r>
            <a:r>
              <a:rPr lang="en-US" sz="2200"/>
              <a:t>weights </a:t>
            </a:r>
            <a:r>
              <a:rPr lang="en-US" sz="2200" smtClean="0"/>
              <a:t>upon </a:t>
            </a:r>
            <a:r>
              <a:rPr lang="en-US" sz="2200" err="1"/>
              <a:t>mouseover</a:t>
            </a:r>
            <a:r>
              <a:rPr lang="en-US" sz="2200"/>
              <a:t> </a:t>
            </a:r>
            <a:r>
              <a:rPr lang="en-US" sz="2200" smtClean="0"/>
              <a:t>of the edges.</a:t>
            </a:r>
            <a:endParaRPr lang="en-US" sz="2200" dirty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Achieved by leveraging CSS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  <a:endParaRPr lang="en-US" sz="2200" dirty="0">
              <a:solidFill>
                <a:schemeClr val="dk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5"/>
          <a:srcRect r="8673"/>
          <a:stretch/>
        </p:blipFill>
        <p:spPr>
          <a:xfrm>
            <a:off x="40270557" y="14929085"/>
            <a:ext cx="2456165" cy="28309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922" y="22410391"/>
            <a:ext cx="9870726" cy="359404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972" y="9759589"/>
            <a:ext cx="9231750" cy="4824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33125965" y="14767977"/>
            <a:ext cx="716869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100000"/>
            </a:pPr>
            <a:r>
              <a:rPr lang="en-US" sz="2200" b="1" dirty="0" err="1" smtClean="0">
                <a:solidFill>
                  <a:schemeClr val="dk1"/>
                </a:solidFill>
              </a:rPr>
              <a:t>GRNsight</a:t>
            </a:r>
            <a:r>
              <a:rPr lang="en-US" sz="2200" b="1" dirty="0" smtClean="0">
                <a:solidFill>
                  <a:schemeClr val="dk1"/>
                </a:solidFill>
              </a:rPr>
              <a:t> Beta also includes bounding box resizing</a:t>
            </a:r>
            <a:endParaRPr lang="en-US" sz="2200" dirty="0" smtClean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Radio buttons allow the user to change the size of the </a:t>
            </a:r>
            <a:r>
              <a:rPr lang="en-US" sz="2200" smtClean="0"/>
              <a:t>bounding box, and thus the size of the graph.</a:t>
            </a:r>
            <a:endParaRPr lang="en-US" sz="2200" dirty="0" smtClean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Users can also zoom in and out of the visualization, and, if enabled, can scroll around within the bounding box.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This set of features was coded via D3.js, the main visualization component in </a:t>
            </a:r>
            <a:r>
              <a:rPr lang="en-US" sz="2200" dirty="0" err="1" smtClean="0">
                <a:solidFill>
                  <a:schemeClr val="dk1"/>
                </a:solidFill>
              </a:rPr>
              <a:t>GRNsight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  <a:endParaRPr lang="en-US" sz="2200" dirty="0">
              <a:solidFill>
                <a:schemeClr val="dk1"/>
              </a:solidFill>
            </a:endParaRPr>
          </a:p>
        </p:txBody>
      </p:sp>
      <p:cxnSp>
        <p:nvCxnSpPr>
          <p:cNvPr id="106" name="Straight Arrow Connector 105"/>
          <p:cNvCxnSpPr>
            <a:endCxn id="101" idx="1"/>
          </p:cNvCxnSpPr>
          <p:nvPr/>
        </p:nvCxnSpPr>
        <p:spPr>
          <a:xfrm flipV="1">
            <a:off x="29440107" y="24853197"/>
            <a:ext cx="594322" cy="8236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ounded Rectangle 114"/>
          <p:cNvSpPr/>
          <p:nvPr/>
        </p:nvSpPr>
        <p:spPr>
          <a:xfrm>
            <a:off x="22633409" y="23765258"/>
            <a:ext cx="1620693" cy="593056"/>
          </a:xfrm>
          <a:prstGeom prst="roundRect">
            <a:avLst/>
          </a:prstGeom>
          <a:solidFill>
            <a:srgbClr val="FAC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Import Excel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16" name="Straight Arrow Connector 115"/>
          <p:cNvCxnSpPr>
            <a:stCxn id="115" idx="3"/>
          </p:cNvCxnSpPr>
          <p:nvPr/>
        </p:nvCxnSpPr>
        <p:spPr>
          <a:xfrm>
            <a:off x="24254102" y="24061786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/>
          <p:cNvSpPr/>
          <p:nvPr/>
        </p:nvSpPr>
        <p:spPr>
          <a:xfrm>
            <a:off x="22633409" y="25342673"/>
            <a:ext cx="1620693" cy="5930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Import </a:t>
            </a:r>
            <a:r>
              <a:rPr lang="en-US" sz="1800" dirty="0" err="1" smtClean="0">
                <a:solidFill>
                  <a:schemeClr val="tx1"/>
                </a:solidFill>
              </a:rPr>
              <a:t>GraphML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18" name="Straight Arrow Connector 117"/>
          <p:cNvCxnSpPr>
            <a:stCxn id="117" idx="3"/>
          </p:cNvCxnSpPr>
          <p:nvPr/>
        </p:nvCxnSpPr>
        <p:spPr>
          <a:xfrm>
            <a:off x="24254102" y="25639201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2008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2485</TotalTime>
  <Words>1923</Words>
  <Application>Microsoft Macintosh PowerPoint</Application>
  <PresentationFormat>Custom</PresentationFormat>
  <Paragraphs>179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Dahlquist, Kam D.</dc:creator>
  <cp:lastModifiedBy>Anu Varshneya</cp:lastModifiedBy>
  <cp:revision>113</cp:revision>
  <cp:lastPrinted>2017-01-27T17:32:38Z</cp:lastPrinted>
  <dcterms:modified xsi:type="dcterms:W3CDTF">2017-02-02T01:14:12Z</dcterms:modified>
</cp:coreProperties>
</file>